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4"/>
  </p:notesMasterIdLst>
  <p:sldIdLst>
    <p:sldId id="261" r:id="rId3"/>
    <p:sldId id="295" r:id="rId5"/>
    <p:sldId id="279" r:id="rId6"/>
    <p:sldId id="289" r:id="rId7"/>
    <p:sldId id="314" r:id="rId8"/>
    <p:sldId id="315" r:id="rId9"/>
    <p:sldId id="290" r:id="rId10"/>
    <p:sldId id="291" r:id="rId11"/>
    <p:sldId id="318" r:id="rId12"/>
    <p:sldId id="259" r:id="rId13"/>
  </p:sldIdLst>
  <p:sldSz cx="9144000" cy="6858000" type="screen4x3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6AED"/>
    <a:srgbClr val="1A72D5"/>
    <a:srgbClr val="FFFFFF"/>
    <a:srgbClr val="BFE2F3"/>
    <a:srgbClr val="C31823"/>
    <a:srgbClr val="C9151E"/>
    <a:srgbClr val="E9CBBC"/>
    <a:srgbClr val="E0A487"/>
    <a:srgbClr val="D97C5B"/>
    <a:srgbClr val="CC14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52" autoAdjust="0"/>
    <p:restoredTop sz="94785" autoAdjust="0"/>
  </p:normalViewPr>
  <p:slideViewPr>
    <p:cSldViewPr snapToGrid="0" showGuides="1">
      <p:cViewPr varScale="1">
        <p:scale>
          <a:sx n="110" d="100"/>
          <a:sy n="110" d="100"/>
        </p:scale>
        <p:origin x="852" y="108"/>
      </p:cViewPr>
      <p:guideLst>
        <p:guide orient="horz" pos="216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1616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gs" Target="tags/tag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DFE78F-58BC-423A-A341-D0065C5801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4B1CD8-9F96-4F1D-A5B8-2D9E0ECCEB3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此页可以删除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4B1CD8-9F96-4F1D-A5B8-2D9E0ECCEB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7.jpeg"/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761" y="5815086"/>
            <a:ext cx="2458720" cy="65087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4070056"/>
            <a:ext cx="7886700" cy="89951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628650" y="5034521"/>
            <a:ext cx="7886700" cy="604299"/>
          </a:xfrm>
        </p:spPr>
        <p:txBody>
          <a:bodyPr anchor="ctr">
            <a:noAutofit/>
          </a:bodyPr>
          <a:lstStyle>
            <a:lvl1pPr algn="ctr">
              <a:defRPr lang="zh-CN" altLang="en-US" sz="2800" b="0">
                <a:solidFill>
                  <a:schemeClr val="bg1"/>
                </a:solidFill>
                <a:latin typeface="+mn-ea"/>
                <a:cs typeface="+mj-cs"/>
              </a:defRPr>
            </a:lvl1pPr>
          </a:lstStyle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r>
              <a:rPr lang="zh-CN" altLang="en-US"/>
              <a:t>单击以编辑母版副标题样式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32"/>
            <a:ext cx="9144000" cy="3931920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>
            <a:off x="0" y="3893788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两栏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6" name="文本框 5"/>
          <p:cNvSpPr txBox="1"/>
          <p:nvPr/>
        </p:nvSpPr>
        <p:spPr>
          <a:xfrm>
            <a:off x="8250027" y="313202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内容占位符 11"/>
          <p:cNvSpPr>
            <a:spLocks noGrp="1"/>
          </p:cNvSpPr>
          <p:nvPr>
            <p:ph sz="quarter" idx="10" hasCustomPrompt="1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 hasCustomPrompt="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2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96566" y="313202"/>
            <a:ext cx="487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zh-CN" altLang="en-US" sz="1200" spc="-60" baseline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4BD5A17-3153-4A95-988E-B577C14000F1}" type="slidenum">
              <a:rPr lang="en-US" altLang="zh-CN" smtClean="0"/>
            </a:fld>
            <a:endParaRPr lang="en-US" altLang="zh-CN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2394" y="975600"/>
            <a:ext cx="8566445" cy="576000"/>
          </a:xfrm>
          <a:prstGeom prst="rect">
            <a:avLst/>
          </a:prstGeom>
        </p:spPr>
        <p:txBody>
          <a:bodyPr/>
          <a:lstStyle>
            <a:lvl1pPr>
              <a:defRPr lang="zh-CN" altLang="en-US"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 userDrawn="1"/>
        </p:nvSpPr>
        <p:spPr>
          <a:xfrm>
            <a:off x="8250026" y="313200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对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262394" y="960116"/>
            <a:ext cx="4032000" cy="5741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内容占位符 11"/>
          <p:cNvSpPr>
            <a:spLocks noGrp="1"/>
          </p:cNvSpPr>
          <p:nvPr>
            <p:ph sz="quarter" idx="10" hasCustomPrompt="1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 hasCustomPrompt="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8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786313" y="958297"/>
            <a:ext cx="4032000" cy="576000"/>
          </a:xfrm>
        </p:spPr>
        <p:txBody>
          <a:bodyPr anchor="b">
            <a:normAutofit/>
          </a:bodyPr>
          <a:lstStyle>
            <a:lvl1pPr marL="0" indent="0" algn="ctr">
              <a:buNone/>
              <a:defRPr lang="zh-CN" altLang="en-US" sz="28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r>
              <a:rPr lang="zh-CN" altLang="en-US" dirty="0"/>
              <a:t>单击此处编辑标题</a:t>
            </a:r>
            <a:endParaRPr lang="zh-CN" altLang="en-US" dirty="0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3" name="矩形 12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连接符 13"/>
          <p:cNvCxnSpPr/>
          <p:nvPr userDrawn="1"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对比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6" name="文本框 5"/>
          <p:cNvSpPr txBox="1"/>
          <p:nvPr/>
        </p:nvSpPr>
        <p:spPr>
          <a:xfrm>
            <a:off x="8250027" y="313202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262394" y="960116"/>
            <a:ext cx="4032000" cy="5741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内容占位符 11"/>
          <p:cNvSpPr>
            <a:spLocks noGrp="1"/>
          </p:cNvSpPr>
          <p:nvPr>
            <p:ph sz="quarter" idx="10" hasCustomPrompt="1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 hasCustomPrompt="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8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786313" y="958297"/>
            <a:ext cx="4032000" cy="576000"/>
          </a:xfrm>
        </p:spPr>
        <p:txBody>
          <a:bodyPr anchor="b">
            <a:normAutofit/>
          </a:bodyPr>
          <a:lstStyle>
            <a:lvl1pPr marL="0" indent="0" algn="ctr">
              <a:buNone/>
              <a:defRPr lang="zh-CN" altLang="en-US" sz="28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2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96566" y="313202"/>
            <a:ext cx="4871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zh-CN" altLang="en-US" sz="1200" spc="-60" baseline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4BD5A17-3153-4A95-988E-B577C14000F1}" type="slidenum">
              <a:rPr lang="en-US" altLang="zh-CN" smtClean="0"/>
            </a:fld>
            <a:endParaRPr lang="en-US" altLang="zh-CN" dirty="0"/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 userDrawn="1"/>
        </p:nvSpPr>
        <p:spPr>
          <a:xfrm>
            <a:off x="8250026" y="313200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0" name="直接连接符 19"/>
          <p:cNvCxnSpPr/>
          <p:nvPr userDrawn="1"/>
        </p:nvCxnSpPr>
        <p:spPr>
          <a:xfrm flipV="1">
            <a:off x="0" y="1550505"/>
            <a:ext cx="9144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1_封面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761" y="5815086"/>
            <a:ext cx="2458720" cy="65087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9124" y="4006448"/>
            <a:ext cx="8325019" cy="111419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469125" y="5245248"/>
            <a:ext cx="5820358" cy="468179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lang="zh-CN" altLang="en-US" sz="2400" b="0">
                <a:solidFill>
                  <a:schemeClr val="bg1"/>
                </a:solidFill>
                <a:latin typeface="+mn-ea"/>
                <a:cs typeface="+mj-cs"/>
              </a:defRPr>
            </a:lvl1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r>
              <a:rPr lang="zh-CN" altLang="en-US" dirty="0"/>
              <a:t>单击以编辑母版副标题样式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32"/>
            <a:ext cx="9144000" cy="3931920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>
            <a:off x="0" y="3893788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占位符 6"/>
          <p:cNvSpPr>
            <a:spLocks noGrp="1"/>
          </p:cNvSpPr>
          <p:nvPr>
            <p:ph type="body" sz="quarter" idx="10" hasCustomPrompt="1"/>
          </p:nvPr>
        </p:nvSpPr>
        <p:spPr>
          <a:xfrm>
            <a:off x="469125" y="5815087"/>
            <a:ext cx="4159250" cy="49900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单击此处添加日期</a:t>
            </a:r>
            <a:endParaRPr lang="zh-CN" altLang="en-US" dirty="0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32"/>
            <a:ext cx="9144000" cy="3931920"/>
          </a:xfrm>
          <a:prstGeom prst="rect">
            <a:avLst/>
          </a:prstGeom>
        </p:spPr>
      </p:pic>
      <p:cxnSp>
        <p:nvCxnSpPr>
          <p:cNvPr id="11" name="直接连接符 10"/>
          <p:cNvCxnSpPr/>
          <p:nvPr userDrawn="1"/>
        </p:nvCxnSpPr>
        <p:spPr>
          <a:xfrm>
            <a:off x="0" y="3893788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封底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2546"/>
            <a:ext cx="9144000" cy="27965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91" y="4211593"/>
            <a:ext cx="3021843" cy="79994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28650" y="1552217"/>
            <a:ext cx="7886700" cy="1325563"/>
          </a:xfrm>
          <a:prstGeom prst="rect">
            <a:avLst/>
          </a:prstGeom>
        </p:spPr>
        <p:txBody>
          <a:bodyPr anchor="ctr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494026" y="1685678"/>
            <a:ext cx="8372163" cy="492149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4" y="974279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页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494026" y="1685678"/>
            <a:ext cx="8372163" cy="492149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6" y="975602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8250027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灯片编号占位符 5"/>
          <p:cNvSpPr txBox="1"/>
          <p:nvPr/>
        </p:nvSpPr>
        <p:spPr>
          <a:xfrm>
            <a:off x="8697601" y="311755"/>
            <a:ext cx="36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E1703B59-C883-4B8B-974E-AFB30A6C43A7}" type="slidenum">
              <a:rPr lang="zh-CN" altLang="en-US" sz="1200" smtClean="0"/>
            </a:fld>
            <a:endParaRPr lang="zh-CN" altLang="en-US" sz="1200" dirty="0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3" name="矩形 12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  <p:sp>
        <p:nvSpPr>
          <p:cNvPr id="16" name="文本框 15"/>
          <p:cNvSpPr txBox="1"/>
          <p:nvPr userDrawn="1"/>
        </p:nvSpPr>
        <p:spPr>
          <a:xfrm>
            <a:off x="8250026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灯片编号占位符 5"/>
          <p:cNvSpPr txBox="1"/>
          <p:nvPr userDrawn="1"/>
        </p:nvSpPr>
        <p:spPr>
          <a:xfrm>
            <a:off x="8697600" y="311755"/>
            <a:ext cx="36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E1703B59-C883-4B8B-974E-AFB30A6C43A7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0" y="5821680"/>
            <a:ext cx="9144000" cy="1036320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294" y="6100773"/>
            <a:ext cx="1958547" cy="51846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851" y="235137"/>
            <a:ext cx="6474515" cy="337358"/>
          </a:xfrm>
          <a:prstGeom prst="rect">
            <a:avLst/>
          </a:prstGeom>
        </p:spPr>
        <p:txBody>
          <a:bodyPr anchor="ctr"/>
          <a:lstStyle>
            <a:lvl1pPr>
              <a:defRPr sz="2000">
                <a:solidFill>
                  <a:schemeClr val="accent1"/>
                </a:solidFill>
                <a:effectLst>
                  <a:glow rad="25400">
                    <a:srgbClr val="BFE2F3"/>
                  </a:glow>
                </a:effectLst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0411"/>
            <a:ext cx="9144000" cy="51816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5821680"/>
            <a:ext cx="9144000" cy="1036320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293" y="6100771"/>
            <a:ext cx="1958547" cy="5184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0411"/>
            <a:ext cx="9144000" cy="518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6" y="975602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纯标题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94026" y="975602"/>
            <a:ext cx="8372163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8250027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灯片编号占位符 5"/>
          <p:cNvSpPr txBox="1"/>
          <p:nvPr/>
        </p:nvSpPr>
        <p:spPr>
          <a:xfrm>
            <a:off x="8696566" y="311755"/>
            <a:ext cx="447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7E0B4DC1-AB35-4259-8072-EA8F5B8A0BBF}" type="slidenum">
              <a:rPr lang="zh-CN" altLang="en-US" sz="1200" smtClean="0"/>
            </a:fld>
            <a:endParaRPr lang="zh-CN" altLang="en-US" sz="12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4" name="矩形 13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 userDrawn="1"/>
        </p:nvSpPr>
        <p:spPr>
          <a:xfrm>
            <a:off x="8250026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灯片编号占位符 5"/>
          <p:cNvSpPr txBox="1"/>
          <p:nvPr userDrawn="1"/>
        </p:nvSpPr>
        <p:spPr>
          <a:xfrm>
            <a:off x="8696565" y="311755"/>
            <a:ext cx="447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7E0B4DC1-AB35-4259-8072-EA8F5B8A0BBF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空白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文本框 4"/>
          <p:cNvSpPr txBox="1"/>
          <p:nvPr/>
        </p:nvSpPr>
        <p:spPr>
          <a:xfrm>
            <a:off x="8250027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97601" y="313202"/>
            <a:ext cx="36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>
              <a:defRPr lang="zh-CN" altLang="en-US" sz="1200" spc="-60" baseline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E1703B59-C883-4B8B-974E-AFB30A6C43A7}" type="slidenum">
              <a:rPr lang="en-US" altLang="zh-CN" smtClean="0"/>
            </a:fld>
            <a:endParaRPr lang="en-US" altLang="zh-CN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 userDrawn="1"/>
        </p:nvSpPr>
        <p:spPr>
          <a:xfrm>
            <a:off x="8250026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6" y="175416"/>
            <a:ext cx="1517655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内容占位符 11"/>
          <p:cNvSpPr>
            <a:spLocks noGrp="1"/>
          </p:cNvSpPr>
          <p:nvPr>
            <p:ph sz="quarter" idx="10" hasCustomPrompt="1"/>
          </p:nvPr>
        </p:nvSpPr>
        <p:spPr>
          <a:xfrm>
            <a:off x="262394" y="1717675"/>
            <a:ext cx="403200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 hasCustomPrompt="1"/>
          </p:nvPr>
        </p:nvSpPr>
        <p:spPr>
          <a:xfrm>
            <a:off x="4786314" y="1717675"/>
            <a:ext cx="4032250" cy="4826248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2394" y="975600"/>
            <a:ext cx="8556169" cy="576000"/>
          </a:xfrm>
          <a:prstGeom prst="rect">
            <a:avLst/>
          </a:prstGeom>
        </p:spPr>
        <p:txBody>
          <a:bodyPr/>
          <a:lstStyle>
            <a:lvl1pPr>
              <a:defRPr lang="zh-CN" altLang="en-US"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0"/>
            <a:ext cx="9144000" cy="33680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25" y="175414"/>
            <a:ext cx="1517655" cy="401413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8"/>
            <a:ext cx="9144000" cy="33680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image" Target="../media/image6.png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9144000" cy="665863"/>
          </a:xfrm>
          <a:prstGeom prst="rect">
            <a:avLst/>
          </a:prstGeom>
        </p:spPr>
      </p:pic>
      <p:sp>
        <p:nvSpPr>
          <p:cNvPr id="5" name="标题 1"/>
          <p:cNvSpPr txBox="1"/>
          <p:nvPr/>
        </p:nvSpPr>
        <p:spPr>
          <a:xfrm>
            <a:off x="323851" y="235137"/>
            <a:ext cx="6474515" cy="33735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2"/>
                </a:solidFill>
                <a:effectLst>
                  <a:glow rad="25400">
                    <a:srgbClr val="BFE2F3"/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dirty="0">
                <a:solidFill>
                  <a:schemeClr val="accent1"/>
                </a:solidFill>
              </a:rPr>
              <a:t>单击此处编辑母版标题样式</a:t>
            </a:r>
            <a:endParaRPr lang="zh-CN" altLang="en-US" sz="2000" dirty="0">
              <a:solidFill>
                <a:schemeClr val="accent1"/>
              </a:solidFill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idx="1"/>
          </p:nvPr>
        </p:nvSpPr>
        <p:spPr>
          <a:xfrm>
            <a:off x="413469" y="807632"/>
            <a:ext cx="8340421" cy="586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0" y="6766562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65863"/>
          </a:xfrm>
          <a:prstGeom prst="rect">
            <a:avLst/>
          </a:prstGeom>
        </p:spPr>
      </p:pic>
      <p:sp>
        <p:nvSpPr>
          <p:cNvPr id="9" name="标题 1"/>
          <p:cNvSpPr txBox="1"/>
          <p:nvPr userDrawn="1"/>
        </p:nvSpPr>
        <p:spPr>
          <a:xfrm>
            <a:off x="323850" y="235137"/>
            <a:ext cx="6474515" cy="33735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2"/>
                </a:solidFill>
                <a:effectLst>
                  <a:glow rad="25400">
                    <a:srgbClr val="BFE2F3"/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>
                <a:solidFill>
                  <a:schemeClr val="accent1"/>
                </a:solidFill>
              </a:rPr>
              <a:t>单击此处编辑母版标题样式</a:t>
            </a:r>
            <a:endParaRPr lang="zh-CN" altLang="en-US" dirty="0">
              <a:solidFill>
                <a:schemeClr val="accent1"/>
              </a:solidFill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0" y="6766560"/>
            <a:ext cx="9144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hyperlink" Target="https://my.sjtu.edu.cn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23.png"/><Relationship Id="rId1" Type="http://schemas.openxmlformats.org/officeDocument/2006/relationships/hyperlink" Target="https://my.sjtu.edu.cn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351539" y="4135011"/>
            <a:ext cx="8440922" cy="89951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三好评优</a:t>
            </a:r>
            <a:b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交我办系统使用说明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副标题 1"/>
          <p:cNvSpPr>
            <a:spLocks noGrp="1"/>
          </p:cNvSpPr>
          <p:nvPr>
            <p:ph type="subTitle" idx="1"/>
          </p:nvPr>
        </p:nvSpPr>
        <p:spPr>
          <a:xfrm>
            <a:off x="628650" y="5399344"/>
            <a:ext cx="7886700" cy="604299"/>
          </a:xfrm>
        </p:spPr>
        <p:txBody>
          <a:bodyPr/>
          <a:lstStyle/>
          <a:p>
            <a:r>
              <a:rPr lang="zh-CN" altLang="en-US" sz="2000" dirty="0"/>
              <a:t>校团委组织部</a:t>
            </a:r>
            <a:endParaRPr lang="en-US" altLang="zh-CN" sz="2000" dirty="0"/>
          </a:p>
          <a:p>
            <a:r>
              <a:rPr lang="en-US" altLang="zh-CN" sz="2000" dirty="0"/>
              <a:t>2024</a:t>
            </a:r>
            <a:r>
              <a:rPr lang="zh-CN" altLang="en-US" sz="2000" dirty="0"/>
              <a:t>年</a:t>
            </a:r>
            <a:r>
              <a:rPr lang="en-US" altLang="zh-CN" sz="2000" dirty="0"/>
              <a:t>9</a:t>
            </a:r>
            <a:r>
              <a:rPr lang="zh-CN" altLang="en-US" sz="2000" dirty="0"/>
              <a:t>月</a:t>
            </a:r>
            <a:endParaRPr lang="zh-CN" altLang="en-US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423348" y="1816797"/>
            <a:ext cx="24192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dirty="0">
                <a:solidFill>
                  <a:schemeClr val="bg1"/>
                </a:solidFill>
              </a:rPr>
              <a:t>谢 谢！</a:t>
            </a:r>
            <a:endParaRPr lang="zh-CN" altLang="en-US" sz="5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C9151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 </a:t>
            </a:r>
            <a:r>
              <a:rPr lang="en-US" altLang="zh-CN" dirty="0">
                <a:solidFill>
                  <a:srgbClr val="C9151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dirty="0">
              <a:solidFill>
                <a:srgbClr val="C9151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Freeform 10"/>
          <p:cNvSpPr/>
          <p:nvPr userDrawn="1"/>
        </p:nvSpPr>
        <p:spPr bwMode="auto">
          <a:xfrm>
            <a:off x="1939858" y="2517731"/>
            <a:ext cx="843427" cy="343858"/>
          </a:xfrm>
          <a:custGeom>
            <a:avLst/>
            <a:gdLst>
              <a:gd name="T0" fmla="*/ 3120 w 3800"/>
              <a:gd name="T1" fmla="*/ 0 h 1532"/>
              <a:gd name="T2" fmla="*/ 682 w 3800"/>
              <a:gd name="T3" fmla="*/ 0 h 1532"/>
              <a:gd name="T4" fmla="*/ 682 w 3800"/>
              <a:gd name="T5" fmla="*/ 284 h 1532"/>
              <a:gd name="T6" fmla="*/ 0 w 3800"/>
              <a:gd name="T7" fmla="*/ 766 h 1532"/>
              <a:gd name="T8" fmla="*/ 682 w 3800"/>
              <a:gd name="T9" fmla="*/ 1248 h 1532"/>
              <a:gd name="T10" fmla="*/ 682 w 3800"/>
              <a:gd name="T11" fmla="*/ 1532 h 1532"/>
              <a:gd name="T12" fmla="*/ 3120 w 3800"/>
              <a:gd name="T13" fmla="*/ 1532 h 1532"/>
              <a:gd name="T14" fmla="*/ 3120 w 3800"/>
              <a:gd name="T15" fmla="*/ 1248 h 1532"/>
              <a:gd name="T16" fmla="*/ 3800 w 3800"/>
              <a:gd name="T17" fmla="*/ 766 h 1532"/>
              <a:gd name="T18" fmla="*/ 3120 w 3800"/>
              <a:gd name="T19" fmla="*/ 284 h 1532"/>
              <a:gd name="T20" fmla="*/ 3120 w 3800"/>
              <a:gd name="T21" fmla="*/ 0 h 1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800" h="1532">
                <a:moveTo>
                  <a:pt x="3120" y="0"/>
                </a:moveTo>
                <a:lnTo>
                  <a:pt x="682" y="0"/>
                </a:lnTo>
                <a:lnTo>
                  <a:pt x="682" y="284"/>
                </a:lnTo>
                <a:lnTo>
                  <a:pt x="0" y="766"/>
                </a:lnTo>
                <a:lnTo>
                  <a:pt x="682" y="1248"/>
                </a:lnTo>
                <a:lnTo>
                  <a:pt x="682" y="1532"/>
                </a:lnTo>
                <a:lnTo>
                  <a:pt x="3120" y="1532"/>
                </a:lnTo>
                <a:lnTo>
                  <a:pt x="3120" y="1248"/>
                </a:lnTo>
                <a:lnTo>
                  <a:pt x="3800" y="766"/>
                </a:lnTo>
                <a:lnTo>
                  <a:pt x="3120" y="284"/>
                </a:lnTo>
                <a:lnTo>
                  <a:pt x="3120" y="0"/>
                </a:lnTo>
                <a:close/>
              </a:path>
            </a:pathLst>
          </a:custGeom>
          <a:solidFill>
            <a:srgbClr val="CC141E"/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/>
          <p:cNvCxnSpPr>
            <a:stCxn id="4" idx="6"/>
          </p:cNvCxnSpPr>
          <p:nvPr/>
        </p:nvCxnSpPr>
        <p:spPr>
          <a:xfrm>
            <a:off x="2632356" y="2861589"/>
            <a:ext cx="4500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3013396" y="2425108"/>
            <a:ext cx="4387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拟推荐人填写在线表单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Freeform 10"/>
          <p:cNvSpPr/>
          <p:nvPr userDrawn="1"/>
        </p:nvSpPr>
        <p:spPr bwMode="auto">
          <a:xfrm>
            <a:off x="1939858" y="3437704"/>
            <a:ext cx="843427" cy="343858"/>
          </a:xfrm>
          <a:custGeom>
            <a:avLst/>
            <a:gdLst>
              <a:gd name="T0" fmla="*/ 3120 w 3800"/>
              <a:gd name="T1" fmla="*/ 0 h 1532"/>
              <a:gd name="T2" fmla="*/ 682 w 3800"/>
              <a:gd name="T3" fmla="*/ 0 h 1532"/>
              <a:gd name="T4" fmla="*/ 682 w 3800"/>
              <a:gd name="T5" fmla="*/ 284 h 1532"/>
              <a:gd name="T6" fmla="*/ 0 w 3800"/>
              <a:gd name="T7" fmla="*/ 766 h 1532"/>
              <a:gd name="T8" fmla="*/ 682 w 3800"/>
              <a:gd name="T9" fmla="*/ 1248 h 1532"/>
              <a:gd name="T10" fmla="*/ 682 w 3800"/>
              <a:gd name="T11" fmla="*/ 1532 h 1532"/>
              <a:gd name="T12" fmla="*/ 3120 w 3800"/>
              <a:gd name="T13" fmla="*/ 1532 h 1532"/>
              <a:gd name="T14" fmla="*/ 3120 w 3800"/>
              <a:gd name="T15" fmla="*/ 1248 h 1532"/>
              <a:gd name="T16" fmla="*/ 3800 w 3800"/>
              <a:gd name="T17" fmla="*/ 766 h 1532"/>
              <a:gd name="T18" fmla="*/ 3120 w 3800"/>
              <a:gd name="T19" fmla="*/ 284 h 1532"/>
              <a:gd name="T20" fmla="*/ 3120 w 3800"/>
              <a:gd name="T21" fmla="*/ 0 h 15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800" h="1532">
                <a:moveTo>
                  <a:pt x="3120" y="0"/>
                </a:moveTo>
                <a:lnTo>
                  <a:pt x="682" y="0"/>
                </a:lnTo>
                <a:lnTo>
                  <a:pt x="682" y="284"/>
                </a:lnTo>
                <a:lnTo>
                  <a:pt x="0" y="766"/>
                </a:lnTo>
                <a:lnTo>
                  <a:pt x="682" y="1248"/>
                </a:lnTo>
                <a:lnTo>
                  <a:pt x="682" y="1532"/>
                </a:lnTo>
                <a:lnTo>
                  <a:pt x="3120" y="1532"/>
                </a:lnTo>
                <a:lnTo>
                  <a:pt x="3120" y="1248"/>
                </a:lnTo>
                <a:lnTo>
                  <a:pt x="3800" y="766"/>
                </a:lnTo>
                <a:lnTo>
                  <a:pt x="3120" y="284"/>
                </a:lnTo>
                <a:lnTo>
                  <a:pt x="312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5" name="直接连接符 14"/>
          <p:cNvCxnSpPr>
            <a:stCxn id="13" idx="6"/>
          </p:cNvCxnSpPr>
          <p:nvPr/>
        </p:nvCxnSpPr>
        <p:spPr>
          <a:xfrm>
            <a:off x="2632356" y="3781562"/>
            <a:ext cx="4500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3013396" y="3345081"/>
            <a:ext cx="438739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院系团委审核、导出信息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473195" y="1850509"/>
            <a:ext cx="6250904" cy="1730891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进入“交我办”（手机端</a:t>
            </a:r>
            <a:r>
              <a:rPr lang="en-US" altLang="zh-CN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/PC</a:t>
            </a: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端）（打印须使用</a:t>
            </a:r>
            <a:r>
              <a:rPr lang="en-US" altLang="zh-CN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PC</a:t>
            </a: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端）</a:t>
            </a:r>
            <a:endParaRPr lang="en-US" altLang="zh-CN" sz="1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0">
              <a:lnSpc>
                <a:spcPct val="150000"/>
              </a:lnSpc>
              <a:buNone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本次评优提供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三好学生、优秀学生干部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评选的线上审批通道</a:t>
            </a:r>
            <a:endParaRPr lang="zh-CN" altLang="en-US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+mj-ea"/>
              <a:buAutoNum type="circleNumDbPlain" startAt="2"/>
            </a:pP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使用交大</a:t>
            </a:r>
            <a:r>
              <a:rPr lang="en-US" altLang="zh-CN" sz="1800" b="1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jAccount</a:t>
            </a: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账号登陆，进行表单填写</a:t>
            </a:r>
            <a:endParaRPr lang="en-US" altLang="zh-CN" sz="1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+mj-ea"/>
              <a:buAutoNum type="circleNumDbPlain" startAt="2"/>
            </a:pP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搜索服务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评优评选申报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勾选“我已阅读并知晓”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开始办理</a:t>
            </a: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拟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推荐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人填写表单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AutoShape 2" descr="data:image/png;base64,iVBORw0KGgoAAAANSUhEUgAAAJQAAACUCAYAAAB1PADUAAAISElEQVR4Xu2d0ZLbOAwE7f//6L2qPIXylbo6A8pae/IKEgQHDZBSbO/z5+fn59F/VWBIgWeBGlKybv4oUKAKwqgCBWpUzjorUGVgVIECNSpnnRWoMjCqQIEalbPOClQZGFWgQI3KWWcFqgyMKlCgRuWsswJVBkYVKFCjctZZgSoDowoUqFE56ywG6vl8XqoifXyL4qH5tBnyT/PJfoxv93rHeGJ90s9D3W3DFE8s2OYCKlCbBbYVVKCoB57b44Jrh3IJIGCdt9fR7VCHDpUSfpT4mEDrnwCw/ggYGy+NJzvFQ/Zp/+OX8ncniIC0RyglhNYjPSihZLfxpfHSegVq+Es/FgAaT3ZKMNmn/ReoArUwRx0VAZ2+lKeXSppv7SgA3AGpgq3dHrmpf1qP/JN+L0dogVpfzFpgKSHpQ0Hqv0AdjiArqG3ZqX87nxJsL80ELK1H8bdDyTsRCTptpwQXKHkHIeLTI2c6YRRv2iGsf9KH/NF82+E//g5VoM6RKlBhB6SKoyONKr4dalVo+3uoVHBKOPkvUGvC26FkhyLB6EgkQKfnW392f6l/6tAff4eygtvxNkE2IRQP2Wk9mk8dnfx/3JFHgk0DYdejhJA/sk/7J3/tUAcFdifIJoTiITutR/Nv36Fog2S3l3ISbLpDUfxxgm7+ebPLOxQJTvYCdf5/jaQf2Ulfml+gho88ErwdihQ62KcJfyH+5q8NSK4CRQoBUHK6Hk53pE+3a8HkhLgApj8PJePXwz8dGNqfFkxOKFDDRyIl9N12yYceXqAKlIbmbMLbgRrdzT84m34oIH9kpy3Q/xWmCaX1d9vj/3rZHSD5TxM8/VRp4z2OL1Ck4GZ7gdossHTfDiXfq6UA98gDQklgElAWwIOOBLte6m/6qY+OYKvX1Udq3KEK1Pr3K60eKdAWMFrP+nspgOkXm1SxacAkSDvUucKkX5qfdij4Hh8BSgVk7V9/5FkBSGA68ynBtsJsxdL66f6snqQX6UFHNM0fP/KsAKnglFArQIGa/bxVfOQVqFWBtGCsnu1Q8GMYJFA71Oyl+9cdebZirz6y7JFH8dkEUYFMx0fxp/btR16BWt9T2SOtQMmPk6QVYQW3HcTGZ/23Q4HCJCgJaBNYoKxie8ePH3nU0gkAAvJu/ineabt9aKErB+XD4leg5Jtym6ACZZEMj8C7dRwbzzQwBGw7lPwqNSXIJnz3eIp32l6g4K9V2Yq0glLDHb9DhPtN46GHntQ/6Xn5HWo3ECQorU+CkZ3WpwJKE27Xp/1Ye4GSP0NNAtuE0pFI69GRvruAXtZPP2BHG04FJv9U8XY+jSd7ut+v71BUYdMC03qUcFvR5C8FmvxTh0n1SOePdygKqEBZZM7HE8C2w1H+bPTxHYoCKlA2JQVqUYAqKG3hBLBNHwFP/ux+yR/Zab1f36FIgBQAmk9AUAIofrKT/zTB6fpUwOTf2uMjjxYkINL5Ber8e4EF6qAAAVmgChQ1pcVeoLJL+sd3KEXT4/HyWwYEmH3PlN6BbDw2PgLCrm/H23xdfoeyAU4n/G4JoiP7bvFS/gqU/BvH1GHe/VRH67dDDSf8bhXfDhU+hdERRi11t53iIzvFRx2E5pOdAN2+fvppA2qh1k6C7bYTMGSn+LYnVH7Aj+K19vgOZYFJE2I3aMdTfGSn9QoUKFSg1l8vKVBhyRBQJHA6n566pi/h6X7sHYfGp/sb13/3HSpNAM0vUKsCdCRbu9a/QA3/4Fb42w6UcEowzbd2Wu+loAtUgfobivAG9Nj+lEdHEm2Aznh7x6CKs/FcfYchPVK9SR+yF6iDQgWKkDm3F6gClRF0mF2gCtTvAoruOPapI/VHdx57B7F3GvI/HR+tR0e8pW17h0oBIOAoAXZ9m4ACtSpWoDb/4BhV+G7gbYFQvGQvUAWKGFH27UDZCrEVS0cO+aMjk9Qk/3RHofm0PsVv/VO8FE+Bkk95VCCUYDufEkjrFSj5AbF2qBUp+xBDQFqg26HaoRYF3n7kWYKnx1OHovXSI4HWT+3T8ZO/AiV/ZTi9w9CRMm0nAGxBkL8CVaCIEWUvUAVKAUOD3w7UdMud3jDdYXYfgbQfesqi+K3+KTC0n/GnPFowtVtBKCEFKs3IOr9AHfRMK97Ob4cKE5DWQzuU+4ExAjbNx0uHf/eXFGhDdGRN2ykB1IHotQHtd3fB0PqpffzIs4LQBqaBsQnfPZ4ATvWh+dP2AhX+3yEBQR2N5lPCqeBo/rS9QBWoUaa2A5VWKFVgaic1bfy246T+ab3d+lx+KbeC0Z1l2l6ghr85vfspr0Ctj/npi1QqgKsLrh1K/sFFWxB0BBUoKAl7Rr+7wiwgtuIJmKv9WcApP2T/+Es5JZgEuhoAeo+XFjD5Jz3IXqBAoQJFCK32AlWgHDF0Bfr0pzw68ugIoDuX7WCpv9Hs/8/f0kn9f32HKlDnrzUsYAVKfhWdnpqmL83U0WzCKf7UX4EqUClDy/ztQKXRUsWndyQb33Q8V/uz62l9dl/KbUApINsFk9+yoXjIbvUgf2SP81WgnIQ2ITSe7AVK/l8ZpXNacFqP7NPxXO3Prkd6vAA/3aFsAHZ8+t6H5tt46KlpewLhA4IUX7rfAgV/ITQVmICl9152fftaYXr9AlWgLLNq/PhrA7X6Pwy2HYCOHFvhFLKNj/yR3cZ/+w5FG679uxSIO9R3ydXdkgIFihSqXSlQoJRcHUwKFChSqHalQIFScnUwKVCgSKHalQIFSsnVwaRAgSKFalcKFCglVweTAgWKFKpdKVCglFwdTAoUKFKodqVAgVJydTApUKBIodqVAgVKydXBpMB/25va+beVqvoAAAAASUVORK5CYII="/>
          <p:cNvSpPr>
            <a:spLocks noChangeAspect="1" noChangeArrowheads="1"/>
          </p:cNvSpPr>
          <p:nvPr/>
        </p:nvSpPr>
        <p:spPr bwMode="auto">
          <a:xfrm>
            <a:off x="4419599" y="1256071"/>
            <a:ext cx="2325329" cy="232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9222" y="3722373"/>
            <a:ext cx="1476581" cy="552527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22" y="4374013"/>
            <a:ext cx="3615926" cy="2227005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465" y="1709536"/>
            <a:ext cx="2126732" cy="489148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2" name="矩形 11"/>
          <p:cNvSpPr/>
          <p:nvPr/>
        </p:nvSpPr>
        <p:spPr>
          <a:xfrm>
            <a:off x="692778" y="6037131"/>
            <a:ext cx="1966532" cy="37205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736360" y="5857947"/>
            <a:ext cx="1098958" cy="1875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188076" y="6235805"/>
            <a:ext cx="2126732" cy="37205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494025" y="1640593"/>
            <a:ext cx="5761117" cy="4921498"/>
          </a:xfrm>
        </p:spPr>
        <p:txBody>
          <a:bodyPr/>
          <a:lstStyle/>
          <a:p>
            <a:pPr marL="457200" lvl="0" indent="-457200">
              <a:lnSpc>
                <a:spcPct val="150000"/>
              </a:lnSpc>
              <a:buClr>
                <a:srgbClr val="C8161E"/>
              </a:buClr>
              <a:buFont typeface="+mj-ea"/>
              <a:buAutoNum type="circleNumDbPlain" startAt="3"/>
            </a:pPr>
            <a:endParaRPr lang="en-US" altLang="zh-CN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拟推荐人填写表单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AutoShape 2" descr="data:image/png;base64,iVBORw0KGgoAAAANSUhEUgAAAJQAAACUCAYAAAB1PADUAAAISElEQVR4Xu2d0ZLbOAwE7f//6L2qPIXylbo6A8pae/IKEgQHDZBSbO/z5+fn59F/VWBIgWeBGlKybv4oUKAKwqgCBWpUzjorUGVgVIECNSpnnRWoMjCqQIEalbPOClQZGFWgQI3KWWcFqgyMKlCgRuWsswJVBkYVKFCjctZZgSoDowoUqFE56ywG6vl8XqoifXyL4qH5tBnyT/PJfoxv93rHeGJ90s9D3W3DFE8s2OYCKlCbBbYVVKCoB57b44Jrh3IJIGCdt9fR7VCHDpUSfpT4mEDrnwCw/ggYGy+NJzvFQ/Zp/+OX8ncniIC0RyglhNYjPSihZLfxpfHSegVq+Es/FgAaT3ZKMNmn/ReoArUwRx0VAZ2+lKeXSppv7SgA3AGpgq3dHrmpf1qP/JN+L0dogVpfzFpgKSHpQ0Hqv0AdjiArqG3ZqX87nxJsL80ELK1H8bdDyTsRCTptpwQXKHkHIeLTI2c6YRRv2iGsf9KH/NF82+E//g5VoM6RKlBhB6SKoyONKr4dalVo+3uoVHBKOPkvUGvC26FkhyLB6EgkQKfnW392f6l/6tAff4eygtvxNkE2IRQP2Wk9mk8dnfx/3JFHgk0DYdejhJA/sk/7J3/tUAcFdifIJoTiITutR/Nv36Fog2S3l3ISbLpDUfxxgm7+ebPLOxQJTvYCdf5/jaQf2Ulfml+gho88ErwdihQ62KcJfyH+5q8NSK4CRQoBUHK6Hk53pE+3a8HkhLgApj8PJePXwz8dGNqfFkxOKFDDRyIl9N12yYceXqAKlIbmbMLbgRrdzT84m34oIH9kpy3Q/xWmCaX1d9vj/3rZHSD5TxM8/VRp4z2OL1Ck4GZ7gdossHTfDiXfq6UA98gDQklgElAWwIOOBLte6m/6qY+OYKvX1Udq3KEK1Pr3K60eKdAWMFrP+nspgOkXm1SxacAkSDvUucKkX5qfdij4Hh8BSgVk7V9/5FkBSGA68ynBtsJsxdL66f6snqQX6UFHNM0fP/KsAKnglFArQIGa/bxVfOQVqFWBtGCsnu1Q8GMYJFA71Oyl+9cdebZirz6y7JFH8dkEUYFMx0fxp/btR16BWt9T2SOtQMmPk6QVYQW3HcTGZ/23Q4HCJCgJaBNYoKxie8ePH3nU0gkAAvJu/ineabt9aKErB+XD4leg5Jtym6ACZZEMj8C7dRwbzzQwBGw7lPwqNSXIJnz3eIp32l6g4K9V2Yq0glLDHb9DhPtN46GHntQ/6Xn5HWo3ECQorU+CkZ3WpwJKE27Xp/1Ye4GSP0NNAtuE0pFI69GRvruAXtZPP2BHG04FJv9U8XY+jSd7ut+v71BUYdMC03qUcFvR5C8FmvxTh0n1SOePdygKqEBZZM7HE8C2w1H+bPTxHYoCKlA2JQVqUYAqKG3hBLBNHwFP/ux+yR/Zab1f36FIgBQAmk9AUAIofrKT/zTB6fpUwOTf2uMjjxYkINL5Ber8e4EF6qAAAVmgChQ1pcVeoLJL+sd3KEXT4/HyWwYEmH3PlN6BbDw2PgLCrm/H23xdfoeyAU4n/G4JoiP7bvFS/gqU/BvH1GHe/VRH67dDDSf8bhXfDhU+hdERRi11t53iIzvFRx2E5pOdAN2+fvppA2qh1k6C7bYTMGSn+LYnVH7Aj+K19vgOZYFJE2I3aMdTfGSn9QoUKFSg1l8vKVBhyRBQJHA6n566pi/h6X7sHYfGp/sb13/3HSpNAM0vUKsCdCRbu9a/QA3/4Fb42w6UcEowzbd2Wu+loAtUgfobivAG9Nj+lEdHEm2Aznh7x6CKs/FcfYchPVK9SR+yF6iDQgWKkDm3F6gClRF0mF2gCtTvAoruOPapI/VHdx57B7F3GvI/HR+tR0e8pW17h0oBIOAoAXZ9m4ACtSpWoDb/4BhV+G7gbYFQvGQvUAWKGFH27UDZCrEVS0cO+aMjk9Qk/3RHofm0PsVv/VO8FE+Bkk95VCCUYDufEkjrFSj5AbF2qBUp+xBDQFqg26HaoRYF3n7kWYKnx1OHovXSI4HWT+3T8ZO/AiV/ZTi9w9CRMm0nAGxBkL8CVaCIEWUvUAVKAUOD3w7UdMud3jDdYXYfgbQfesqi+K3+KTC0n/GnPFowtVtBKCEFKs3IOr9AHfRMK97Ob4cKE5DWQzuU+4ExAjbNx0uHf/eXFGhDdGRN2ykB1IHotQHtd3fB0PqpffzIs4LQBqaBsQnfPZ4ATvWh+dP2AhX+3yEBQR2N5lPCqeBo/rS9QBWoUaa2A5VWKFVgaic1bfy246T+ab3d+lx+KbeC0Z1l2l6ghr85vfspr0Ctj/npi1QqgKsLrh1K/sFFWxB0BBUoKAl7Rr+7wiwgtuIJmKv9WcApP2T/+Es5JZgEuhoAeo+XFjD5Jz3IXqBAoQJFCK32AlWgHDF0Bfr0pzw68ugIoDuX7WCpv9Hs/8/f0kn9f32HKlDnrzUsYAVKfhWdnpqmL83U0WzCKf7UX4EqUClDy/ztQKXRUsWndyQb33Q8V/uz62l9dl/KbUApINsFk9+yoXjIbvUgf2SP81WgnIQ2ITSe7AVK/l8ZpXNacFqP7NPxXO3Prkd6vAA/3aFsAHZ8+t6H5tt46KlpewLhA4IUX7rfAgV/ITQVmICl9152fftaYXr9AlWgLLNq/PhrA7X6Pwy2HYCOHFvhFLKNj/yR3cZ/+w5FG679uxSIO9R3ydXdkgIFihSqXSlQoJRcHUwKFChSqHalQIFScnUwKVCgSKHalQIFSsnVwaRAgSKFalcKFCglVweTAgWKFKpdKVCglFwdTAoUKFKodqVAgVJydTApUKBIodqVAgVKydXBpMB/25va+beVqvoAAAAASUVORK5CYII="/>
          <p:cNvSpPr>
            <a:spLocks noChangeAspect="1" noChangeArrowheads="1"/>
          </p:cNvSpPr>
          <p:nvPr/>
        </p:nvSpPr>
        <p:spPr bwMode="auto">
          <a:xfrm>
            <a:off x="4419599" y="1256071"/>
            <a:ext cx="2325329" cy="232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内容占位符 3"/>
          <p:cNvSpPr txBox="1"/>
          <p:nvPr/>
        </p:nvSpPr>
        <p:spPr>
          <a:xfrm>
            <a:off x="453657" y="1494156"/>
            <a:ext cx="7666885" cy="6250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ea"/>
              <a:buAutoNum type="circleNumDbPlain" startAt="4"/>
            </a:pP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推荐学生信息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姓名、学号、所在院系等信息均为自动读取，无需填写）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6775" y="2136458"/>
            <a:ext cx="2247646" cy="308618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7" name="内容占位符 3"/>
          <p:cNvSpPr txBox="1"/>
          <p:nvPr/>
        </p:nvSpPr>
        <p:spPr>
          <a:xfrm>
            <a:off x="2669260" y="2236149"/>
            <a:ext cx="6122402" cy="6250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lnSpc>
                <a:spcPct val="100000"/>
              </a:lnSpc>
              <a:buNone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首先选择推荐类型：三好学生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优秀学生干部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lvl="1" indent="0">
              <a:lnSpc>
                <a:spcPct val="100000"/>
              </a:lnSpc>
              <a:buNone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其次选择推荐来源：院系推荐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校级机关或者学生组织推荐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内容占位符 3"/>
          <p:cNvSpPr txBox="1"/>
          <p:nvPr/>
        </p:nvSpPr>
        <p:spPr>
          <a:xfrm>
            <a:off x="-58405" y="5363844"/>
            <a:ext cx="9202405" cy="9976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由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学院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推荐（含院系学生组织），选择推荐来源“院系推荐”，默认为“所在院系”。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lnSpc>
                <a:spcPct val="150000"/>
              </a:lnSpc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由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校级机关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或学生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组织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推荐，选择相应来源，在推荐单位中选择组织、机构名称。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73" b="37865"/>
          <a:stretch>
            <a:fillRect/>
          </a:stretch>
        </p:blipFill>
        <p:spPr>
          <a:xfrm>
            <a:off x="5949863" y="3121643"/>
            <a:ext cx="3094916" cy="1861645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34" name="矩形 33"/>
          <p:cNvSpPr/>
          <p:nvPr/>
        </p:nvSpPr>
        <p:spPr>
          <a:xfrm>
            <a:off x="643579" y="3817660"/>
            <a:ext cx="2369850" cy="4484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284" y="3330906"/>
            <a:ext cx="2846325" cy="158392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494025" y="1640593"/>
            <a:ext cx="5761117" cy="4921498"/>
          </a:xfrm>
        </p:spPr>
        <p:txBody>
          <a:bodyPr/>
          <a:lstStyle/>
          <a:p>
            <a:pPr marL="457200" lvl="0" indent="-457200">
              <a:lnSpc>
                <a:spcPct val="150000"/>
              </a:lnSpc>
              <a:buClr>
                <a:srgbClr val="C8161E"/>
              </a:buClr>
              <a:buFont typeface="+mj-ea"/>
              <a:buAutoNum type="circleNumDbPlain" startAt="3"/>
            </a:pPr>
            <a:endParaRPr lang="en-US" altLang="zh-CN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拟推荐人填写表单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AutoShape 2" descr="data:image/png;base64,iVBORw0KGgoAAAANSUhEUgAAAJQAAACUCAYAAAB1PADUAAAISElEQVR4Xu2d0ZLbOAwE7f//6L2qPIXylbo6A8pae/IKEgQHDZBSbO/z5+fn59F/VWBIgWeBGlKybv4oUKAKwqgCBWpUzjorUGVgVIECNSpnnRWoMjCqQIEalbPOClQZGFWgQI3KWWcFqgyMKlCgRuWsswJVBkYVKFCjctZZgSoDowoUqFE56ywG6vl8XqoifXyL4qH5tBnyT/PJfoxv93rHeGJ90s9D3W3DFE8s2OYCKlCbBbYVVKCoB57b44Jrh3IJIGCdt9fR7VCHDpUSfpT4mEDrnwCw/ggYGy+NJzvFQ/Zp/+OX8ncniIC0RyglhNYjPSihZLfxpfHSegVq+Es/FgAaT3ZKMNmn/ReoArUwRx0VAZ2+lKeXSppv7SgA3AGpgq3dHrmpf1qP/JN+L0dogVpfzFpgKSHpQ0Hqv0AdjiArqG3ZqX87nxJsL80ELK1H8bdDyTsRCTptpwQXKHkHIeLTI2c6YRRv2iGsf9KH/NF82+E//g5VoM6RKlBhB6SKoyONKr4dalVo+3uoVHBKOPkvUGvC26FkhyLB6EgkQKfnW392f6l/6tAff4eygtvxNkE2IRQP2Wk9mk8dnfx/3JFHgk0DYdejhJA/sk/7J3/tUAcFdifIJoTiITutR/Nv36Fog2S3l3ISbLpDUfxxgm7+ebPLOxQJTvYCdf5/jaQf2Ulfml+gho88ErwdihQ62KcJfyH+5q8NSK4CRQoBUHK6Hk53pE+3a8HkhLgApj8PJePXwz8dGNqfFkxOKFDDRyIl9N12yYceXqAKlIbmbMLbgRrdzT84m34oIH9kpy3Q/xWmCaX1d9vj/3rZHSD5TxM8/VRp4z2OL1Ck4GZ7gdossHTfDiXfq6UA98gDQklgElAWwIOOBLte6m/6qY+OYKvX1Udq3KEK1Pr3K60eKdAWMFrP+nspgOkXm1SxacAkSDvUucKkX5qfdij4Hh8BSgVk7V9/5FkBSGA68ynBtsJsxdL66f6snqQX6UFHNM0fP/KsAKnglFArQIGa/bxVfOQVqFWBtGCsnu1Q8GMYJFA71Oyl+9cdebZirz6y7JFH8dkEUYFMx0fxp/btR16BWt9T2SOtQMmPk6QVYQW3HcTGZ/23Q4HCJCgJaBNYoKxie8ePH3nU0gkAAvJu/ineabt9aKErB+XD4leg5Jtym6ACZZEMj8C7dRwbzzQwBGw7lPwqNSXIJnz3eIp32l6g4K9V2Yq0glLDHb9DhPtN46GHntQ/6Xn5HWo3ECQorU+CkZ3WpwJKE27Xp/1Ye4GSP0NNAtuE0pFI69GRvruAXtZPP2BHG04FJv9U8XY+jSd7ut+v71BUYdMC03qUcFvR5C8FmvxTh0n1SOePdygKqEBZZM7HE8C2w1H+bPTxHYoCKlA2JQVqUYAqKG3hBLBNHwFP/ux+yR/Zab1f36FIgBQAmk9AUAIofrKT/zTB6fpUwOTf2uMjjxYkINL5Ber8e4EF6qAAAVmgChQ1pcVeoLJL+sd3KEXT4/HyWwYEmH3PlN6BbDw2PgLCrm/H23xdfoeyAU4n/G4JoiP7bvFS/gqU/BvH1GHe/VRH67dDDSf8bhXfDhU+hdERRi11t53iIzvFRx2E5pOdAN2+fvppA2qh1k6C7bYTMGSn+LYnVH7Aj+K19vgOZYFJE2I3aMdTfGSn9QoUKFSg1l8vKVBhyRBQJHA6n566pi/h6X7sHYfGp/sb13/3HSpNAM0vUKsCdCRbu9a/QA3/4Fb42w6UcEowzbd2Wu+loAtUgfobivAG9Nj+lEdHEm2Aznh7x6CKs/FcfYchPVK9SR+yF6iDQgWKkDm3F6gClRF0mF2gCtTvAoruOPapI/VHdx57B7F3GvI/HR+tR0e8pW17h0oBIOAoAXZ9m4ACtSpWoDb/4BhV+G7gbYFQvGQvUAWKGFH27UDZCrEVS0cO+aMjk9Qk/3RHofm0PsVv/VO8FE+Bkk95VCCUYDufEkjrFSj5AbF2qBUp+xBDQFqg26HaoRYF3n7kWYKnx1OHovXSI4HWT+3T8ZO/AiV/ZTi9w9CRMm0nAGxBkL8CVaCIEWUvUAVKAUOD3w7UdMud3jDdYXYfgbQfesqi+K3+KTC0n/GnPFowtVtBKCEFKs3IOr9AHfRMK97Ob4cKE5DWQzuU+4ExAjbNx0uHf/eXFGhDdGRN2ykB1IHotQHtd3fB0PqpffzIs4LQBqaBsQnfPZ4ATvWh+dP2AhX+3yEBQR2N5lPCqeBo/rS9QBWoUaa2A5VWKFVgaic1bfy246T+ab3d+lx+KbeC0Z1l2l6ghr85vfspr0Ctj/npi1QqgKsLrh1K/sFFWxB0BBUoKAl7Rr+7wiwgtuIJmKv9WcApP2T/+Es5JZgEuhoAeo+XFjD5Jz3IXqBAoQJFCK32AlWgHDF0Bfr0pzw68ugIoDuX7WCpv9Hs/8/f0kn9f32HKlDnrzUsYAVKfhWdnpqmL83U0WzCKf7UX4EqUClDy/ztQKXRUsWndyQb33Q8V/uz62l9dl/KbUApINsFk9+yoXjIbvUgf2SP81WgnIQ2ITSe7AVK/l8ZpXNacFqP7NPxXO3Prkd6vAA/3aFsAHZ8+t6H5tt46KlpewLhA4IUX7rfAgV/ITQVmICl9152fftaYXr9AlWgLLNq/PhrA7X6Pwy2HYCOHFvhFLKNj/yR3cZ/+w5FG679uxSIO9R3ydXdkgIFihSqXSlQoJRcHUwKFChSqHalQIFScnUwKVCgSKHalQIFSsnVwaRAgSKFalcKFCglVweTAgWKFKpdKVCglFwdTAoUKFKodqVAgVJydTApUKBIodqVAgVKydXBpMB/25va+beVqvoAAAAASUVORK5CYII="/>
          <p:cNvSpPr>
            <a:spLocks noChangeAspect="1" noChangeArrowheads="1"/>
          </p:cNvSpPr>
          <p:nvPr/>
        </p:nvSpPr>
        <p:spPr bwMode="auto">
          <a:xfrm>
            <a:off x="4419599" y="1256071"/>
            <a:ext cx="2325329" cy="232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内容占位符 3"/>
          <p:cNvSpPr txBox="1"/>
          <p:nvPr/>
        </p:nvSpPr>
        <p:spPr>
          <a:xfrm>
            <a:off x="354131" y="1648390"/>
            <a:ext cx="7666885" cy="6250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ea"/>
              <a:buAutoNum type="circleNumDbPlain" startAt="4"/>
            </a:pP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推荐学生信息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9208" y="2389215"/>
            <a:ext cx="2316621" cy="341487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" name="文本框 1"/>
          <p:cNvSpPr txBox="1"/>
          <p:nvPr/>
        </p:nvSpPr>
        <p:spPr>
          <a:xfrm>
            <a:off x="2944739" y="2265609"/>
            <a:ext cx="57611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政治面貌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：共青团员、中共预备党员、中共党员、群众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944739" y="2639557"/>
            <a:ext cx="57611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优秀团员：我校年龄在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28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周岁以下（即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1996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日以后出生）的共青团员（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2024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年春季入学、春季毕业及团组织关系不在我校的团员不纳入评比范围）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078963" y="3420869"/>
            <a:ext cx="5868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优秀团干部：在我校各级团组织中担任职务。超过 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28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周岁参评的团干部必须是中共党员或中共预备党员（优秀团干部和优秀团员不可同时申请）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944738" y="4021750"/>
            <a:ext cx="62963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担任职务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：班团支部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学生组织所担任职务，若没有则填“无”；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944737" y="4399974"/>
            <a:ext cx="62963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班级团支部评选意见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：一般为“同意”；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943786" y="4811591"/>
            <a:ext cx="57611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团支书（班长）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：班级团支书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班长姓名，和后面的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“材料整理人”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保持一致；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943784" y="5473330"/>
            <a:ext cx="5868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班级团支部评选意见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：以实际日期为准。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494025" y="1640593"/>
            <a:ext cx="5761117" cy="4921498"/>
          </a:xfrm>
        </p:spPr>
        <p:txBody>
          <a:bodyPr/>
          <a:lstStyle/>
          <a:p>
            <a:pPr marL="457200" lvl="0" indent="-457200">
              <a:lnSpc>
                <a:spcPct val="150000"/>
              </a:lnSpc>
              <a:buClr>
                <a:srgbClr val="C8161E"/>
              </a:buClr>
              <a:buFont typeface="+mj-ea"/>
              <a:buAutoNum type="circleNumDbPlain" startAt="3"/>
            </a:pPr>
            <a:endParaRPr lang="en-US" altLang="zh-CN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拟推荐人填写表单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AutoShape 2" descr="data:image/png;base64,iVBORw0KGgoAAAANSUhEUgAAAJQAAACUCAYAAAB1PADUAAAISElEQVR4Xu2d0ZLbOAwE7f//6L2qPIXylbo6A8pae/IKEgQHDZBSbO/z5+fn59F/VWBIgWeBGlKybv4oUKAKwqgCBWpUzjorUGVgVIECNSpnnRWoMjCqQIEalbPOClQZGFWgQI3KWWcFqgyMKlCgRuWsswJVBkYVKFCjctZZgSoDowoUqFE56ywG6vl8XqoifXyL4qH5tBnyT/PJfoxv93rHeGJ90s9D3W3DFE8s2OYCKlCbBbYVVKCoB57b44Jrh3IJIGCdt9fR7VCHDpUSfpT4mEDrnwCw/ggYGy+NJzvFQ/Zp/+OX8ncniIC0RyglhNYjPSihZLfxpfHSegVq+Es/FgAaT3ZKMNmn/ReoArUwRx0VAZ2+lKeXSppv7SgA3AGpgq3dHrmpf1qP/JN+L0dogVpfzFpgKSHpQ0Hqv0AdjiArqG3ZqX87nxJsL80ELK1H8bdDyTsRCTptpwQXKHkHIeLTI2c6YRRv2iGsf9KH/NF82+E//g5VoM6RKlBhB6SKoyONKr4dalVo+3uoVHBKOPkvUGvC26FkhyLB6EgkQKfnW392f6l/6tAff4eygtvxNkE2IRQP2Wk9mk8dnfx/3JFHgk0DYdejhJA/sk/7J3/tUAcFdifIJoTiITutR/Nv36Fog2S3l3ISbLpDUfxxgm7+ebPLOxQJTvYCdf5/jaQf2Ulfml+gho88ErwdihQ62KcJfyH+5q8NSK4CRQoBUHK6Hk53pE+3a8HkhLgApj8PJePXwz8dGNqfFkxOKFDDRyIl9N12yYceXqAKlIbmbMLbgRrdzT84m34oIH9kpy3Q/xWmCaX1d9vj/3rZHSD5TxM8/VRp4z2OL1Ck4GZ7gdossHTfDiXfq6UA98gDQklgElAWwIOOBLte6m/6qY+OYKvX1Udq3KEK1Pr3K60eKdAWMFrP+nspgOkXm1SxacAkSDvUucKkX5qfdij4Hh8BSgVk7V9/5FkBSGA68ynBtsJsxdL66f6snqQX6UFHNM0fP/KsAKnglFArQIGa/bxVfOQVqFWBtGCsnu1Q8GMYJFA71Oyl+9cdebZirz6y7JFH8dkEUYFMx0fxp/btR16BWt9T2SOtQMmPk6QVYQW3HcTGZ/23Q4HCJCgJaBNYoKxie8ePH3nU0gkAAvJu/ineabt9aKErB+XD4leg5Jtym6ACZZEMj8C7dRwbzzQwBGw7lPwqNSXIJnz3eIp32l6g4K9V2Yq0glLDHb9DhPtN46GHntQ/6Xn5HWo3ECQorU+CkZ3WpwJKE27Xp/1Ye4GSP0NNAtuE0pFI69GRvruAXtZPP2BHG04FJv9U8XY+jSd7ut+v71BUYdMC03qUcFvR5C8FmvxTh0n1SOePdygKqEBZZM7HE8C2w1H+bPTxHYoCKlA2JQVqUYAqKG3hBLBNHwFP/ux+yR/Zab1f36FIgBQAmk9AUAIofrKT/zTB6fpUwOTf2uMjjxYkINL5Ber8e4EF6qAAAVmgChQ1pcVeoLJL+sd3KEXT4/HyWwYEmH3PlN6BbDw2PgLCrm/H23xdfoeyAU4n/G4JoiP7bvFS/gqU/BvH1GHe/VRH67dDDSf8bhXfDhU+hdERRi11t53iIzvFRx2E5pOdAN2+fvppA2qh1k6C7bYTMGSn+LYnVH7Aj+K19vgOZYFJE2I3aMdTfGSn9QoUKFSg1l8vKVBhyRBQJHA6n566pi/h6X7sHYfGp/sb13/3HSpNAM0vUKsCdCRbu9a/QA3/4Fb42w6UcEowzbd2Wu+loAtUgfobivAG9Nj+lEdHEm2Aznh7x6CKs/FcfYchPVK9SR+yF6iDQgWKkDm3F6gClRF0mF2gCtTvAoruOPapI/VHdx57B7F3GvI/HR+tR0e8pW17h0oBIOAoAXZ9m4ACtSpWoDb/4BhV+G7gbYFQvGQvUAWKGFH27UDZCrEVS0cO+aMjk9Qk/3RHofm0PsVv/VO8FE+Bkk95VCCUYDufEkjrFSj5AbF2qBUp+xBDQFqg26HaoRYF3n7kWYKnx1OHovXSI4HWT+3T8ZO/AiV/ZTi9w9CRMm0nAGxBkL8CVaCIEWUvUAVKAUOD3w7UdMud3jDdYXYfgbQfesqi+K3+KTC0n/GnPFowtVtBKCEFKs3IOr9AHfRMK97Ob4cKE5DWQzuU+4ExAjbNx0uHf/eXFGhDdGRN2ykB1IHotQHtd3fB0PqpffzIs4LQBqaBsQnfPZ4ATvWh+dP2AhX+3yEBQR2N5lPCqeBo/rS9QBWoUaa2A5VWKFVgaic1bfy246T+ab3d+lx+KbeC0Z1l2l6ghr85vfspr0Ctj/npi1QqgKsLrh1K/sFFWxB0BBUoKAl7Rr+7wiwgtuIJmKv9WcApP2T/+Es5JZgEuhoAeo+XFjD5Jz3IXqBAoQJFCK32AlWgHDF0Bfr0pzw68ugIoDuX7WCpv9Hs/8/f0kn9f32HKlDnrzUsYAVKfhWdnpqmL83U0WzCKf7UX4EqUClDy/ztQKXRUsWndyQb33Q8V/uz62l9dl/KbUApINsFk9+yoXjIbvUgf2SP81WgnIQ2ITSe7AVK/l8ZpXNacFqP7NPxXO3Prkd6vAA/3aFsAHZ8+t6H5tt46KlpewLhA4IUX7rfAgV/ITQVmICl9152fftaYXr9AlWgLLNq/PhrA7X6Pwy2HYCOHFvhFLKNj/yR3cZ/+w5FG679uxSIO9R3ydXdkgIFihSqXSlQoJRcHUwKFChSqHalQIFScnUwKVCgSKHalQIFSsnVwaRAgSKFalcKFCglVweTAgWKFKpdKVCglFwdTAoUKFKodqVAgVJydTApUKBIodqVAgVKydXBpMB/25va+beVqvoAAAAASUVORK5CYII="/>
          <p:cNvSpPr>
            <a:spLocks noChangeAspect="1" noChangeArrowheads="1"/>
          </p:cNvSpPr>
          <p:nvPr/>
        </p:nvSpPr>
        <p:spPr bwMode="auto">
          <a:xfrm>
            <a:off x="4419599" y="1256071"/>
            <a:ext cx="2325329" cy="232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内容占位符 3"/>
          <p:cNvSpPr txBox="1"/>
          <p:nvPr/>
        </p:nvSpPr>
        <p:spPr>
          <a:xfrm>
            <a:off x="354131" y="2059312"/>
            <a:ext cx="7666885" cy="6250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ea"/>
              <a:buAutoNum type="circleNumDbPlain" startAt="4"/>
            </a:pP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推荐学生信息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54131" y="2633540"/>
            <a:ext cx="5761117" cy="19878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主要事迹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：要求有具体成绩（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字左右）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材料整理人、整理人电话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：一般为团支书（班长），不能是推荐学生本人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整理日期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：以实际日期为准。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92748" y="2484386"/>
            <a:ext cx="2597121" cy="237828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494025" y="1685678"/>
            <a:ext cx="5761117" cy="4921498"/>
          </a:xfrm>
        </p:spPr>
        <p:txBody>
          <a:bodyPr/>
          <a:lstStyle/>
          <a:p>
            <a:pPr marL="457200" lvl="0" indent="-457200">
              <a:lnSpc>
                <a:spcPct val="150000"/>
              </a:lnSpc>
              <a:buClr>
                <a:srgbClr val="C8161E"/>
              </a:buClr>
              <a:buFont typeface="+mj-ea"/>
              <a:buAutoNum type="circleNumDbPlain" startAt="3"/>
            </a:pPr>
            <a:endParaRPr lang="en-US" altLang="zh-CN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拟推荐人填写表单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内容占位符 3"/>
          <p:cNvSpPr txBox="1"/>
          <p:nvPr/>
        </p:nvSpPr>
        <p:spPr>
          <a:xfrm>
            <a:off x="204790" y="1685679"/>
            <a:ext cx="4140708" cy="57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ea"/>
              <a:buAutoNum type="circleNumDbPlain" startAt="5"/>
            </a:pP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填写、提交表单</a:t>
            </a: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+mj-ea"/>
              <a:buAutoNum type="circleNumDbPlain" startAt="5"/>
            </a:pP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 startAt="5"/>
            </a:pP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+mj-ea"/>
              <a:buAutoNum type="circleNumDbPlain" startAt="5"/>
            </a:pP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838" b="4832"/>
          <a:stretch>
            <a:fillRect/>
          </a:stretch>
        </p:blipFill>
        <p:spPr>
          <a:xfrm>
            <a:off x="4275435" y="4362723"/>
            <a:ext cx="2573991" cy="202613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1" name="文本框 10"/>
          <p:cNvSpPr txBox="1"/>
          <p:nvPr/>
        </p:nvSpPr>
        <p:spPr>
          <a:xfrm>
            <a:off x="204789" y="2148071"/>
            <a:ext cx="6355402" cy="1895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本表须按要求如实填写，如发现虚假，无论评选活动进行到何阶段，即取消评选资格，并交由院系处理。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右上角带有“*”的问题为必填项。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可点击工具箱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保存，保持已填写信息。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点击“提交”，完成申请（每人仅可提交一次，请勿重复操作）。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内容占位符 3"/>
          <p:cNvSpPr txBox="1"/>
          <p:nvPr/>
        </p:nvSpPr>
        <p:spPr>
          <a:xfrm>
            <a:off x="204790" y="4673442"/>
            <a:ext cx="4140708" cy="57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ea"/>
              <a:buAutoNum type="circleNumDbPlain" startAt="6"/>
            </a:pP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审核办理人</a:t>
            </a: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circleNumDbPlain" startAt="6"/>
            </a:pP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+mj-ea"/>
              <a:buAutoNum type="circleNumDbPlain" startAt="6"/>
            </a:pP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04789" y="5135834"/>
            <a:ext cx="6355402" cy="510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院系推荐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院系团委审核，可选择办理人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4942" y="4300109"/>
            <a:ext cx="1763931" cy="218197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66" b="5340"/>
          <a:stretch>
            <a:fillRect/>
          </a:stretch>
        </p:blipFill>
        <p:spPr>
          <a:xfrm>
            <a:off x="6419486" y="2010854"/>
            <a:ext cx="2573990" cy="199067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1" name="文本框 20"/>
          <p:cNvSpPr txBox="1"/>
          <p:nvPr/>
        </p:nvSpPr>
        <p:spPr>
          <a:xfrm>
            <a:off x="204789" y="5693270"/>
            <a:ext cx="4023262" cy="510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机关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学生组织推荐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校级团委直接审核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345498" y="5172322"/>
            <a:ext cx="2441196" cy="21251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6485883" y="2793674"/>
            <a:ext cx="2453328" cy="2263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拟推荐人填写表单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AutoShape 2" descr="data:image/png;base64,iVBORw0KGgoAAAANSUhEUgAAAJQAAACUCAYAAAB1PADUAAAISElEQVR4Xu2d0ZLbOAwE7f//6L2qPIXylbo6A8pae/IKEgQHDZBSbO/z5+fn59F/VWBIgWeBGlKybv4oUKAKwqgCBWpUzjorUGVgVIECNSpnnRWoMjCqQIEalbPOClQZGFWgQI3KWWcFqgyMKlCgRuWsswJVBkYVKFCjctZZgSoDowoUqFE56ywG6vl8XqoifXyL4qH5tBnyT/PJfoxv93rHeGJ90s9D3W3DFE8s2OYCKlCbBbYVVKCoB57b44Jrh3IJIGCdt9fR7VCHDpUSfpT4mEDrnwCw/ggYGy+NJzvFQ/Zp/+OX8ncniIC0RyglhNYjPSihZLfxpfHSegVq+Es/FgAaT3ZKMNmn/ReoArUwRx0VAZ2+lKeXSppv7SgA3AGpgq3dHrmpf1qP/JN+L0dogVpfzFpgKSHpQ0Hqv0AdjiArqG3ZqX87nxJsL80ELK1H8bdDyTsRCTptpwQXKHkHIeLTI2c6YRRv2iGsf9KH/NF82+E//g5VoM6RKlBhB6SKoyONKr4dalVo+3uoVHBKOPkvUGvC26FkhyLB6EgkQKfnW392f6l/6tAff4eygtvxNkE2IRQP2Wk9mk8dnfx/3JFHgk0DYdejhJA/sk/7J3/tUAcFdifIJoTiITutR/Nv36Fog2S3l3ISbLpDUfxxgm7+ebPLOxQJTvYCdf5/jaQf2Ulfml+gho88ErwdihQ62KcJfyH+5q8NSK4CRQoBUHK6Hk53pE+3a8HkhLgApj8PJePXwz8dGNqfFkxOKFDDRyIl9N12yYceXqAKlIbmbMLbgRrdzT84m34oIH9kpy3Q/xWmCaX1d9vj/3rZHSD5TxM8/VRp4z2OL1Ck4GZ7gdossHTfDiXfq6UA98gDQklgElAWwIOOBLte6m/6qY+OYKvX1Udq3KEK1Pr3K60eKdAWMFrP+nspgOkXm1SxacAkSDvUucKkX5qfdij4Hh8BSgVk7V9/5FkBSGA68ynBtsJsxdL66f6snqQX6UFHNM0fP/KsAKnglFArQIGa/bxVfOQVqFWBtGCsnu1Q8GMYJFA71Oyl+9cdebZirz6y7JFH8dkEUYFMx0fxp/btR16BWt9T2SOtQMmPk6QVYQW3HcTGZ/23Q4HCJCgJaBNYoKxie8ePH3nU0gkAAvJu/ineabt9aKErB+XD4leg5Jtym6ACZZEMj8C7dRwbzzQwBGw7lPwqNSXIJnz3eIp32l6g4K9V2Yq0glLDHb9DhPtN46GHntQ/6Xn5HWo3ECQorU+CkZ3WpwJKE27Xp/1Ye4GSP0NNAtuE0pFI69GRvruAXtZPP2BHG04FJv9U8XY+jSd7ut+v71BUYdMC03qUcFvR5C8FmvxTh0n1SOePdygKqEBZZM7HE8C2w1H+bPTxHYoCKlA2JQVqUYAqKG3hBLBNHwFP/ux+yR/Zab1f36FIgBQAmk9AUAIofrKT/zTB6fpUwOTf2uMjjxYkINL5Ber8e4EF6qAAAVmgChQ1pcVeoLJL+sd3KEXT4/HyWwYEmH3PlN6BbDw2PgLCrm/H23xdfoeyAU4n/G4JoiP7bvFS/gqU/BvH1GHe/VRH67dDDSf8bhXfDhU+hdERRi11t53iIzvFRx2E5pOdAN2+fvppA2qh1k6C7bYTMGSn+LYnVH7Aj+K19vgOZYFJE2I3aMdTfGSn9QoUKFSg1l8vKVBhyRBQJHA6n566pi/h6X7sHYfGp/sb13/3HSpNAM0vUKsCdCRbu9a/QA3/4Fb42w6UcEowzbd2Wu+loAtUgfobivAG9Nj+lEdHEm2Aznh7x6CKs/FcfYchPVK9SR+yF6iDQgWKkDm3F6gClRF0mF2gCtTvAoruOPapI/VHdx57B7F3GvI/HR+tR0e8pW17h0oBIOAoAXZ9m4ACtSpWoDb/4BhV+G7gbYFQvGQvUAWKGFH27UDZCrEVS0cO+aMjk9Qk/3RHofm0PsVv/VO8FE+Bkk95VCCUYDufEkjrFSj5AbF2qBUp+xBDQFqg26HaoRYF3n7kWYKnx1OHovXSI4HWT+3T8ZO/AiV/ZTi9w9CRMm0nAGxBkL8CVaCIEWUvUAVKAUOD3w7UdMud3jDdYXYfgbQfesqi+K3+KTC0n/GnPFowtVtBKCEFKs3IOr9AHfRMK97Ob4cKE5DWQzuU+4ExAjbNx0uHf/eXFGhDdGRN2ykB1IHotQHtd3fB0PqpffzIs4LQBqaBsQnfPZ4ATvWh+dP2AhX+3yEBQR2N5lPCqeBo/rS9QBWoUaa2A5VWKFVgaic1bfy246T+ab3d+lx+KbeC0Z1l2l6ghr85vfspr0Ctj/npi1QqgKsLrh1K/sFFWxB0BBUoKAl7Rr+7wiwgtuIJmKv9WcApP2T/+Es5JZgEuhoAeo+XFjD5Jz3IXqBAoQJFCK32AlWgHDF0Bfr0pzw68ugIoDuX7WCpv9Hs/8/f0kn9f32HKlDnrzUsYAVKfhWdnpqmL83U0WzCKf7UX4EqUClDy/ztQKXRUsWndyQb33Q8V/uz62l9dl/KbUApINsFk9+yoXjIbvUgf2SP81WgnIQ2ITSe7AVK/l8ZpXNacFqP7NPxXO3Prkd6vAA/3aFsAHZ8+t6H5tt46KlpewLhA4IUX7rfAgV/ITQVmICl9152fftaYXr9AlWgLLNq/PhrA7X6Pwy2HYCOHFvhFLKNj/yR3cZ/+w5FG679uxSIO9R3ydXdkgIFihSqXSlQoJRcHUwKFChSqHalQIFScnUwKVCgSKHalQIFSsnVwaRAgSKFalcKFCglVweTAgWKFKpdKVCglFwdTAoUKFKodqVAgVJydTApUKBIodqVAgVKydXBpMB/25va+beVqvoAAAAASUVORK5CYII="/>
          <p:cNvSpPr>
            <a:spLocks noChangeAspect="1" noChangeArrowheads="1"/>
          </p:cNvSpPr>
          <p:nvPr/>
        </p:nvSpPr>
        <p:spPr bwMode="auto">
          <a:xfrm>
            <a:off x="4419599" y="1256071"/>
            <a:ext cx="2325329" cy="232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内容占位符 3"/>
          <p:cNvSpPr txBox="1"/>
          <p:nvPr/>
        </p:nvSpPr>
        <p:spPr>
          <a:xfrm>
            <a:off x="301826" y="1717853"/>
            <a:ext cx="8540348" cy="14531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ea"/>
              <a:buAutoNum type="circleNumDbPlain" startAt="7"/>
            </a:pP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查看申请状态</a:t>
            </a:r>
            <a:r>
              <a:rPr lang="en-US" altLang="zh-CN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打印个人推荐表</a:t>
            </a:r>
            <a:endParaRPr lang="en-US" altLang="zh-CN" sz="1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申请人进入交我办手机端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/PC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端，选择“待办”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已办，即可查看审批进度。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如申请被驳回，也可在待办中查看反馈信息。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打印目前仅支持“交我办”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PC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 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hlinkClick r:id="rId1"/>
              </a:rPr>
              <a:t>https://my.sjtu.edu.cn/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申请人完成提交表单流程即可进行打印（办事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已办事项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点选事项）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546" y="4051257"/>
            <a:ext cx="3944454" cy="2414225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5319" y="4013157"/>
            <a:ext cx="4419983" cy="119492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6204" y="5365049"/>
            <a:ext cx="4419983" cy="117770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8" name="矩形 27"/>
          <p:cNvSpPr/>
          <p:nvPr/>
        </p:nvSpPr>
        <p:spPr>
          <a:xfrm>
            <a:off x="8528207" y="5347008"/>
            <a:ext cx="189494" cy="1974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3"/>
          <p:cNvSpPr txBox="1"/>
          <p:nvPr/>
        </p:nvSpPr>
        <p:spPr>
          <a:xfrm>
            <a:off x="301826" y="1717853"/>
            <a:ext cx="4765474" cy="41136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Calibri" panose="020F0502020204030204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ea"/>
              <a:buAutoNum type="circleNumDbPlain" startAt="8"/>
            </a:pPr>
            <a:r>
              <a:rPr lang="zh-CN" altLang="en-US" sz="1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个人推荐表</a:t>
            </a:r>
            <a:endParaRPr lang="zh-CN" altLang="en-US" sz="1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申请人进入交我办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PC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端，选择“待办”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已办，即可查看审批进度。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如申请被驳回，也可在待办中查看反馈信息。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打印目前仅支持“交我办”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PC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 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hlinkClick r:id="rId1"/>
              </a:rPr>
              <a:t>https://my.sjtu.edu.cn/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申请人完成提交表单流程即可进行打印（办事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已办事项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点选事项）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922" y="1956765"/>
            <a:ext cx="2758591" cy="4737327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6411727" y="1828800"/>
            <a:ext cx="1886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个人推荐表样例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205907" y="4261446"/>
            <a:ext cx="668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签章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51452" y="5318721"/>
            <a:ext cx="1462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校团委签章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MTAyMzJkOGNiMDEyZDQzM2FkNGM4ODJmZGE4NDczMDMifQ=="/>
  <p:tag name="commondata" val="eyJoZGlkIjoiZTY2ZjQ3YTY2ODVjYzc5N2ZjYmUwNzE1NTdiYzFlYTYifQ=="/>
</p:tagLst>
</file>

<file path=ppt/theme/theme1.xml><?xml version="1.0" encoding="utf-8"?>
<a:theme xmlns:a="http://schemas.openxmlformats.org/drawingml/2006/main" name="2016-VI主题">
  <a:themeElements>
    <a:clrScheme name="VI统一色">
      <a:dk1>
        <a:srgbClr val="000000"/>
      </a:dk1>
      <a:lt1>
        <a:srgbClr val="FFFFFF"/>
      </a:lt1>
      <a:dk2>
        <a:srgbClr val="BD9F68"/>
      </a:dk2>
      <a:lt2>
        <a:srgbClr val="B5B5B6"/>
      </a:lt2>
      <a:accent1>
        <a:srgbClr val="C8161E"/>
      </a:accent1>
      <a:accent2>
        <a:srgbClr val="F08300"/>
      </a:accent2>
      <a:accent3>
        <a:srgbClr val="FDD000"/>
      </a:accent3>
      <a:accent4>
        <a:srgbClr val="338D27"/>
      </a:accent4>
      <a:accent5>
        <a:srgbClr val="0086D1"/>
      </a:accent5>
      <a:accent6>
        <a:srgbClr val="004098"/>
      </a:accent6>
      <a:hlink>
        <a:srgbClr val="B5B5B6"/>
      </a:hlink>
      <a:folHlink>
        <a:srgbClr val="BD9F68"/>
      </a:folHlink>
    </a:clrScheme>
    <a:fontScheme name="自定义 7">
      <a:majorFont>
        <a:latin typeface="等线"/>
        <a:ea typeface="等线"/>
        <a:cs typeface=""/>
      </a:majorFont>
      <a:minorFont>
        <a:latin typeface="等线 Light"/>
        <a:ea typeface="等线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2016-VI主题</Template>
  <TotalTime>0</TotalTime>
  <Words>1157</Words>
  <Application>WPS 演示</Application>
  <PresentationFormat>全屏显示(4:3)</PresentationFormat>
  <Paragraphs>108</Paragraphs>
  <Slides>10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9" baseType="lpstr">
      <vt:lpstr>Arial</vt:lpstr>
      <vt:lpstr>宋体</vt:lpstr>
      <vt:lpstr>Wingdings</vt:lpstr>
      <vt:lpstr>Calibri</vt:lpstr>
      <vt:lpstr>微软雅黑</vt:lpstr>
      <vt:lpstr>等线</vt:lpstr>
      <vt:lpstr>Arial Unicode MS</vt:lpstr>
      <vt:lpstr>等线 Light</vt:lpstr>
      <vt:lpstr>2016-VI主题</vt:lpstr>
      <vt:lpstr>三好评优 交我办系统使用说明</vt:lpstr>
      <vt:lpstr>目录 Contents</vt:lpstr>
      <vt:lpstr>拟推荐人填写表单</vt:lpstr>
      <vt:lpstr>拟推荐人填写表单</vt:lpstr>
      <vt:lpstr>拟推荐人填写表单</vt:lpstr>
      <vt:lpstr>拟推荐人填写表单</vt:lpstr>
      <vt:lpstr>拟推荐人填写表单</vt:lpstr>
      <vt:lpstr>拟推荐人填写表单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天南海北</cp:lastModifiedBy>
  <cp:revision>218</cp:revision>
  <dcterms:created xsi:type="dcterms:W3CDTF">2016-01-21T16:32:00Z</dcterms:created>
  <dcterms:modified xsi:type="dcterms:W3CDTF">2024-09-25T12:07:09Z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2052-12.1.0.18543</vt:lpwstr>
  </property>
  <property fmtid="{D5CDD505-2E9C-101B-9397-08002B2CF9AE}" pid="3" name="ICV">
    <vt:lpwstr>A179C82C6E43460BA0AEF494DCE2A7C4_13</vt:lpwstr>
  </property>
</Properties>
</file>